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3716000" cy="13716000"/>
  <p:notesSz cx="6858000" cy="9144000"/>
  <p:embeddedFontLst>
    <p:embeddedFont>
      <p:font typeface="Pretendard Black"/>
      <p:bold r:id="rId27"/>
    </p:embeddedFont>
    <p:embeddedFont>
      <p:font typeface="Pretendard Regular"/>
      <p:regular r:id="rId28"/>
    </p:embeddedFont>
    <p:embeddedFont>
      <p:font typeface="Pretendard Bold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1.fntdata" Type="http://schemas.openxmlformats.org/officeDocument/2006/relationships/font"/><Relationship Id="rId28" Target="fonts/font2.fntdata" Type="http://schemas.openxmlformats.org/officeDocument/2006/relationships/font"/><Relationship Id="rId29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zW4YRqoC4a.mp4" Type="http://schemas.microsoft.com/office/2007/relationships/media"/><Relationship Id="rId5" Target="../media/zW4YRqoC4a.mp4" Type="http://schemas.openxmlformats.org/officeDocument/2006/relationships/video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.png" Type="http://schemas.openxmlformats.org/officeDocument/2006/relationships/image"/><Relationship Id="rId4" Target="../media/suSQZtogyF.mp4" Type="http://schemas.microsoft.com/office/2007/relationships/media"/><Relationship Id="rId5" Target="../media/suSQZtogyF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000000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400" y="1397000"/>
            <a:ext cx="13690600" cy="7988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7700" y="10109200"/>
            <a:ext cx="12712700" cy="2463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6934" b="false" i="false" u="none" strike="noStrike">
                <a:solidFill>
                  <a:srgbClr val="C9991C"/>
                </a:solidFill>
                <a:latin typeface="Pretendard Black"/>
              </a:rPr>
              <a:t>LLM-RAG: </a:t>
            </a:r>
            <a:r>
              <a:rPr lang="ko-KR" sz="6934" b="false" i="false" u="none" strike="noStrike">
                <a:solidFill>
                  <a:srgbClr val="C9991C"/>
                </a:solidFill>
                <a:ea typeface="Pretendard Black"/>
              </a:rPr>
              <a:t>림버스</a:t>
            </a:r>
            <a:r>
              <a:rPr lang="en-US" sz="6934" b="false" i="false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false" i="false" u="none" strike="noStrike">
                <a:solidFill>
                  <a:srgbClr val="C9991C"/>
                </a:solidFill>
                <a:ea typeface="Pretendard Black"/>
              </a:rPr>
              <a:t>컴퍼니</a:t>
            </a:r>
            <a:r>
              <a:rPr lang="en-US" sz="6934" b="false" i="false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false" i="false" u="none" strike="noStrike">
                <a:solidFill>
                  <a:srgbClr val="C9991C"/>
                </a:solidFill>
                <a:ea typeface="Pretendard Black"/>
              </a:rPr>
              <a:t>인게임</a:t>
            </a:r>
            <a:r>
              <a:rPr lang="en-US" sz="6934" b="false" i="false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false" i="false" u="none" strike="noStrike">
                <a:solidFill>
                  <a:srgbClr val="C9991C"/>
                </a:solidFill>
                <a:ea typeface="Pretendard Black"/>
              </a:rPr>
              <a:t>정보</a:t>
            </a:r>
            <a:r>
              <a:rPr lang="en-US" sz="6934" b="false" i="false" u="none" strike="noStrike">
                <a:solidFill>
                  <a:srgbClr val="C9991C"/>
                </a:solidFill>
                <a:latin typeface="Pretendard Black"/>
              </a:rPr>
              <a:t> Q&amp;A</a:t>
            </a:r>
            <a:r>
              <a:rPr lang="ko-KR" sz="6934" b="false" i="false" u="none" strike="noStrike">
                <a:solidFill>
                  <a:srgbClr val="C9991C"/>
                </a:solidFill>
                <a:ea typeface="Pretendard Black"/>
              </a:rPr>
              <a:t>챗봇</a:t>
            </a:r>
            <a:r>
              <a:rPr lang="en-US" sz="6934" b="false" i="false" u="none" strike="noStrike">
                <a:solidFill>
                  <a:srgbClr val="C9991C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121412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9100" y="3238500"/>
            <a:ext cx="124206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Q&amp;A chain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객체를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이식후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성능평가를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실시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4038600"/>
            <a:ext cx="12268200" cy="5651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40132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418" b="false" i="false" u="none" strike="noStrike">
                <a:solidFill>
                  <a:srgbClr val="797B6F"/>
                </a:solidFill>
                <a:ea typeface="Pretendard Black"/>
              </a:rPr>
              <a:t>문제발생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9100" y="3238500"/>
            <a:ext cx="124206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템플릿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추가후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부정확도가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늘어나는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문제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발생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3771900"/>
            <a:ext cx="11239500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42545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원인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파악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9100" y="3238500"/>
            <a:ext cx="12433300" cy="1612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템플릿에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너무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강한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걸어두어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,</a:t>
            </a:r>
          </a:p>
          <a:p>
            <a:pPr algn="l" lvl="0">
              <a:lnSpc>
                <a:spcPct val="116199"/>
              </a:lnSpc>
            </a:pP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문서와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조금이라도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다른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답변을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생성하였을때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예외처리용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답변인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"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자료가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없습니다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"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만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응답하였던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것이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원인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143500"/>
            <a:ext cx="127381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40132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418" b="false" i="false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100" y="3175000"/>
            <a:ext cx="124333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Q&amp;A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템플릿의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완화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시킨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재시도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" y="4000500"/>
            <a:ext cx="108839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40132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418" b="false" i="false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100" y="3175000"/>
            <a:ext cx="124333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정확히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맞춘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: 8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부정확한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7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개로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정확도가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이전보다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개선됨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6600" y="4000500"/>
            <a:ext cx="12242800" cy="756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40132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418" b="false" i="false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100" y="3175000"/>
            <a:ext cx="12433300" cy="533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개선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추론이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필요한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가능해짐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4051300"/>
            <a:ext cx="12623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90500" y="1651000"/>
            <a:ext cx="13716000" cy="1130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152400"/>
            <a:ext cx="63373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현재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진행상황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5700" y="5003800"/>
            <a:ext cx="11036300" cy="1422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114800" y="6489700"/>
            <a:ext cx="56515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3000" y="6553200"/>
            <a:ext cx="9144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C9991C"/>
                </a:solidFill>
                <a:latin typeface="Pretendard Regular"/>
              </a:rPr>
              <a:t>7</a:t>
            </a:r>
            <a:r>
              <a:rPr lang="ko-KR" sz="4207" b="false" i="false" u="none" strike="noStrike">
                <a:solidFill>
                  <a:srgbClr val="C9991C"/>
                </a:solidFill>
                <a:ea typeface="Pretendard Regular"/>
              </a:rPr>
              <a:t>월</a:t>
            </a:r>
            <a:r>
              <a:rPr lang="en" sz="4207" b="false" i="false" u="none" strike="noStrike">
                <a:solidFill>
                  <a:srgbClr val="C9991C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" y="3594100"/>
            <a:ext cx="52451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74" b="false" i="false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374" b="false" i="false" u="none" strike="noStrike">
                <a:solidFill>
                  <a:srgbClr val="C9991C"/>
                </a:solidFill>
                <a:ea typeface="Pretendard Regular"/>
              </a:rPr>
              <a:t>주제</a:t>
            </a:r>
            <a:r>
              <a:rPr lang="en-US" sz="3374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false" i="false" u="none" strike="noStrike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374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false" i="false" u="none" strike="noStrike">
                <a:solidFill>
                  <a:srgbClr val="C9991C"/>
                </a:solidFill>
                <a:ea typeface="Pretendard Regular"/>
              </a:rPr>
              <a:t>컨펌</a:t>
            </a:r>
            <a:r>
              <a:rPr lang="en-US" sz="3374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false" i="false" u="none" strike="noStrike">
                <a:solidFill>
                  <a:srgbClr val="C9991C"/>
                </a:solidFill>
                <a:ea typeface="Pretendard Regular"/>
              </a:rPr>
              <a:t>및</a:t>
            </a:r>
            <a:r>
              <a:rPr lang="en-US" sz="3374" b="false" i="false" u="none" strike="noStrike">
                <a:solidFill>
                  <a:srgbClr val="C9991C"/>
                </a:solidFill>
                <a:latin typeface="Pretendard Regular"/>
              </a:rPr>
              <a:t> </a:t>
            </a:r>
            <a:r>
              <a:rPr lang="ko-KR" sz="3374" b="false" i="false" u="none" strike="noStrike">
                <a:solidFill>
                  <a:srgbClr val="C9991C"/>
                </a:solidFill>
                <a:ea typeface="Pretendard Regular"/>
              </a:rPr>
              <a:t>봇</a:t>
            </a:r>
            <a:r>
              <a:rPr lang="en-US" sz="3374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false" i="false" u="none" strike="noStrike">
                <a:solidFill>
                  <a:srgbClr val="C9991C"/>
                </a:solidFill>
                <a:ea typeface="Pretendard Regular"/>
              </a:rPr>
              <a:t>세팅</a:t>
            </a:r>
            <a:r>
              <a:rPr lang="en" sz="3374" b="false" i="false" u="none" strike="noStrike">
                <a:solidFill>
                  <a:srgbClr val="C9991C"/>
                </a:solidFill>
                <a:latin typeface="Pretendard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2300" y="4305300"/>
            <a:ext cx="4292600" cy="58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00" b="false" i="false" u="none" strike="noStrike">
                <a:solidFill>
                  <a:srgbClr val="C9991C"/>
                </a:solidFill>
                <a:latin typeface="Pretendard Regular"/>
              </a:rPr>
              <a:t>- skeleton code </a:t>
            </a:r>
            <a:r>
              <a:rPr lang="ko-KR" sz="3300" b="false" i="false" u="none" strike="noStrike">
                <a:solidFill>
                  <a:srgbClr val="C9991C"/>
                </a:solidFill>
                <a:ea typeface="Pretendard Regular"/>
              </a:rPr>
              <a:t>작성</a:t>
            </a:r>
            <a:r>
              <a:rPr lang="en" sz="3300" b="false" i="false" u="none" strike="noStrike">
                <a:solidFill>
                  <a:srgbClr val="C9991C"/>
                </a:solidFill>
                <a:latin typeface="Pretendard Regular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41900" y="4216400"/>
            <a:ext cx="9525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C9991C"/>
                </a:solidFill>
                <a:latin typeface="Pretendard Regular"/>
              </a:rPr>
              <a:t>8</a:t>
            </a:r>
            <a:r>
              <a:rPr lang="ko-KR" sz="4207" b="false" i="false" u="none" strike="noStrike">
                <a:solidFill>
                  <a:srgbClr val="C9991C"/>
                </a:solidFill>
                <a:ea typeface="Pretendard Regular"/>
              </a:rPr>
              <a:t>월</a:t>
            </a:r>
            <a:r>
              <a:rPr lang="en" sz="4207" b="false" i="false" u="none" strike="noStrike">
                <a:solidFill>
                  <a:srgbClr val="C9991C"/>
                </a:solidFill>
                <a:latin typeface="Pretendard Regular"/>
              </a:rPr>
              <a:t/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7600" y="6629400"/>
            <a:ext cx="5981700" cy="2438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웹스크랩핑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제작</a:t>
            </a:r>
          </a:p>
          <a:p>
            <a:pPr algn="l" lvl="0">
              <a:lnSpc>
                <a:spcPct val="116199"/>
              </a:lnSpc>
            </a:pP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-RAG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구현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-OPEN AI API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토큰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(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개인용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) </a:t>
            </a:r>
            <a:r>
              <a:rPr lang="en" sz="3436" b="false" i="false" u="none" strike="noStrike">
                <a:solidFill>
                  <a:srgbClr val="C9991C"/>
                </a:solidFill>
                <a:latin typeface="Pretendard Regular"/>
              </a:rPr>
              <a:t/>
            </a:r>
            <a:r>
              <a:rPr lang="en" sz="3436" b="false" i="false" u="none" strike="noStrike">
                <a:solidFill>
                  <a:srgbClr val="C9991C"/>
                </a:solidFill>
                <a:latin typeface="Pretendard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37500" y="6553200"/>
            <a:ext cx="9525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C9991C"/>
                </a:solidFill>
                <a:latin typeface="Pretendard Regular"/>
              </a:rPr>
              <a:t>9</a:t>
            </a:r>
            <a:r>
              <a:rPr lang="ko-KR" sz="4207" b="false" i="false" u="none" strike="noStrike">
                <a:solidFill>
                  <a:srgbClr val="C9991C"/>
                </a:solidFill>
                <a:ea typeface="Pretendard Regular"/>
              </a:rPr>
              <a:t>월</a:t>
            </a:r>
            <a:r>
              <a:rPr lang="en" sz="4207" b="false" i="false" u="none" strike="noStrike">
                <a:solidFill>
                  <a:srgbClr val="C9991C"/>
                </a:solidFill>
                <a:latin typeface="Pretendard Regular"/>
              </a:rPr>
              <a:t/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53200" y="4089400"/>
            <a:ext cx="3175000" cy="1219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만족도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조사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시행</a:t>
            </a:r>
          </a:p>
          <a:p>
            <a:pPr algn="l" lvl="0">
              <a:lnSpc>
                <a:spcPct val="116199"/>
              </a:lnSpc>
            </a:pPr>
            <a:r>
              <a:rPr lang="en" sz="3436" b="false" i="false" u="none" strike="noStrike">
                <a:solidFill>
                  <a:srgbClr val="C9991C"/>
                </a:solidFill>
                <a:latin typeface="Pretendard Regular"/>
              </a:rPr>
              <a:t/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58300" y="7302500"/>
            <a:ext cx="2908300" cy="609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성능평가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실시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07600" y="4089400"/>
            <a:ext cx="11811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C9991C"/>
                </a:solidFill>
                <a:latin typeface="Pretendard Regular"/>
              </a:rPr>
              <a:t>10</a:t>
            </a:r>
            <a:r>
              <a:rPr lang="ko-KR" sz="4207" b="false" i="false" u="none" strike="noStrike">
                <a:solidFill>
                  <a:srgbClr val="C9991C"/>
                </a:solidFill>
                <a:ea typeface="Pretendard Regular"/>
              </a:rPr>
              <a:t>월</a:t>
            </a:r>
            <a:r>
              <a:rPr lang="en" sz="4207" b="false" i="false" u="none" strike="noStrike">
                <a:solidFill>
                  <a:srgbClr val="C9991C"/>
                </a:solidFill>
                <a:latin typeface="Pretendard Regular"/>
              </a:rPr>
              <a:t/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58300" y="6616700"/>
            <a:ext cx="3670300" cy="609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합성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데이트셋</a:t>
            </a:r>
            <a:r>
              <a:rPr lang="en-US" sz="3436" b="false" i="false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false" i="false" u="none" strike="noStrike">
                <a:solidFill>
                  <a:srgbClr val="C9991C"/>
                </a:solidFill>
                <a:ea typeface="Pretendard Regular"/>
              </a:rPr>
              <a:t>생성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1800" y="9017000"/>
            <a:ext cx="11988800" cy="1244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-json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형식으로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크롤링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성공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,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그러나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서버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운영자로부터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사용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요청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거절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-&gt;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따라서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PDF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문서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및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공식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유튜브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채널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URL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파싱만</a:t>
            </a:r>
            <a:r>
              <a:rPr lang="en-US" sz="3505" b="false" i="false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false" i="false" u="none" strike="noStrike">
                <a:solidFill>
                  <a:srgbClr val="AE3A1E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130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152400"/>
            <a:ext cx="74930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기대효과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7900" y="4495800"/>
            <a:ext cx="11938000" cy="396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langchain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기반의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RAG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모듈을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구현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하고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디스코드라는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플랫폼에서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동작하는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discord bot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에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이식하여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림버스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컴퍼니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인게임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기반의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도메인을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통해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 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사용자들에게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게임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관련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정보를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제공하여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주는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앱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API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서비스를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기획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false" i="false" u="none" strike="noStrike">
                <a:solidFill>
                  <a:srgbClr val="797B6F"/>
                </a:solidFill>
                <a:ea typeface="Pretendard Regular"/>
              </a:rPr>
              <a:t>실행</a:t>
            </a:r>
            <a:r>
              <a:rPr lang="en-US" sz="4453" b="false" i="false" u="none" strike="noStrike">
                <a:solidFill>
                  <a:srgbClr val="797B6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130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152400"/>
            <a:ext cx="72517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기대효과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0600" y="3517900"/>
            <a:ext cx="11404600" cy="3314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장점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-&gt; 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챗봇을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활용한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Q&amp;A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로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즉시성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보장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다수의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사용자들이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사용하는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공신적인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문서를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기반으로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템플릿화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된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QA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체인을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통해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정확성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개선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, </a:t>
            </a:r>
          </a:p>
          <a:p>
            <a:pPr algn="l" lvl="0">
              <a:lnSpc>
                <a:spcPct val="116199"/>
              </a:lnSpc>
            </a:pP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이용자들과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관리자간의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마찰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감소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0600" y="7302500"/>
            <a:ext cx="11404600" cy="3314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단점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-&gt;  RAG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용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참고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문서의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개편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 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지속적인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필요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방식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과정에서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크롤링을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활용하는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경우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원작자의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자료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사용의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허락에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따라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사용시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제약이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false" i="false" u="none" strike="noStrike">
                <a:solidFill>
                  <a:srgbClr val="797B6F"/>
                </a:solidFill>
                <a:ea typeface="Pretendard Regular"/>
              </a:rPr>
              <a:t>발생</a:t>
            </a:r>
            <a:r>
              <a:rPr lang="en-US" sz="4657" b="false" i="false" u="none" strike="noStrike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130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152400"/>
            <a:ext cx="115189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11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월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진행사항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(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후속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조치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09800" y="3022600"/>
            <a:ext cx="9283700" cy="7124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5600" y="1651000"/>
            <a:ext cx="85979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797B6F"/>
                </a:solidFill>
                <a:latin typeface="Pretendard Bold"/>
              </a:rPr>
              <a:t>RAG</a:t>
            </a:r>
            <a:r>
              <a:rPr lang="ko-KR" sz="7073" b="false" i="false" u="none" strike="noStrike">
                <a:solidFill>
                  <a:srgbClr val="797B6F"/>
                </a:solidFill>
                <a:ea typeface="Pretendard Bold"/>
              </a:rPr>
              <a:t>용</a:t>
            </a:r>
            <a:r>
              <a:rPr lang="en-US" sz="7073" b="false" i="false" u="none" strike="noStrike">
                <a:solidFill>
                  <a:srgbClr val="797B6F"/>
                </a:solidFill>
                <a:latin typeface="Pretendard Bold"/>
              </a:rPr>
              <a:t> PDF </a:t>
            </a:r>
            <a:r>
              <a:rPr lang="ko-KR" sz="7073" b="false" i="false" u="none" strike="noStrike">
                <a:solidFill>
                  <a:srgbClr val="797B6F"/>
                </a:solidFill>
                <a:ea typeface="Pretendard Bold"/>
              </a:rPr>
              <a:t>문서</a:t>
            </a:r>
            <a:r>
              <a:rPr lang="en-US" sz="7073" b="false" i="false" u="none" strike="noStrike">
                <a:solidFill>
                  <a:srgbClr val="797B6F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797B6F"/>
                </a:solidFill>
                <a:ea typeface="Pretendard Bold"/>
              </a:rPr>
              <a:t>개편</a:t>
            </a:r>
            <a:r>
              <a:rPr lang="en" sz="7073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06400" y="1651000"/>
            <a:ext cx="14541500" cy="12319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152400"/>
            <a:ext cx="58674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418" b="false" i="false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8500" y="3670300"/>
            <a:ext cx="12420600" cy="699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림버스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컴퍼니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턴제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전투전략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시뮬레이터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이자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수집형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내에서는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수집하는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요소인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캐릭터들이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존재함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문제점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: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캐릭터들의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키워드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능력치에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정보가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유튜브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채널의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PV,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트위터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등을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여러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경로로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되는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것에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반해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문서화가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상대적으로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덜되어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있고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설명이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불친절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-&gt;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취미로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운영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중인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디스코드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게임에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대하여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지속적으로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공지를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요청함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단점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질문을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상시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불가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능력치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키워드를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외우기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비교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어려움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어디까지나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답변자의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주관적인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평가라는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한계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130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152400"/>
            <a:ext cx="40132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418" b="false" i="false" u="none" strike="noStrike">
                <a:solidFill>
                  <a:srgbClr val="797B6F"/>
                </a:solidFill>
                <a:ea typeface="Pretendard Black"/>
              </a:rPr>
              <a:t>향후과제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000" y="3009900"/>
            <a:ext cx="12369800" cy="6845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QA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체인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재구성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-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제약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완화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길이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조정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" sz="4811" b="false" i="false" u="none" strike="noStrike">
                <a:solidFill>
                  <a:srgbClr val="797B6F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참고하는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PDF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문서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-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곧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다가오는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시즌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7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인격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에고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정리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" sz="4811" b="false" i="false" u="none" strike="noStrike">
                <a:solidFill>
                  <a:srgbClr val="797B6F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디코봇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호스팅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 - ORACLE, AWS , 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클라우드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ko-KR" sz="4811" b="false" i="false" u="none" strike="noStrike">
                <a:solidFill>
                  <a:srgbClr val="797B6F"/>
                </a:solidFill>
                <a:ea typeface="Pretendard Regular"/>
              </a:rPr>
              <a:t>스토리지</a:t>
            </a:r>
            <a:r>
              <a:rPr lang="en-US" sz="4811" b="false" i="false" u="none" strike="noStrike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(GCP) 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사용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고려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, (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호스팅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기간은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인게임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업뎃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기간에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따라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1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개월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간격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격월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)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으로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false" i="false" u="none" strike="noStrike">
                <a:solidFill>
                  <a:srgbClr val="787878"/>
                </a:solidFill>
                <a:ea typeface="Pretendard Regular"/>
              </a:rPr>
              <a:t>갱신</a:t>
            </a:r>
            <a:r>
              <a:rPr lang="en-US" sz="4811" b="false" i="false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06400" y="1651000"/>
            <a:ext cx="14541500" cy="12319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42900" y="4826000"/>
            <a:ext cx="12674600" cy="3695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10409" b="false" i="false" u="none" strike="noStrike">
                <a:solidFill>
                  <a:srgbClr val="C9991C"/>
                </a:solidFill>
                <a:latin typeface="Pretendard Black"/>
              </a:rPr>
              <a:t>Thanks you for listen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03500" y="8661400"/>
            <a:ext cx="89027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C9991C"/>
                </a:solidFill>
                <a:latin typeface="Pretendard Bold"/>
              </a:rPr>
              <a:t>-</a:t>
            </a:r>
            <a:r>
              <a:rPr lang="ko-KR" sz="7073" b="false" i="false" u="none" strike="noStrike">
                <a:solidFill>
                  <a:srgbClr val="C9991C"/>
                </a:solidFill>
                <a:ea typeface="Pretendard Bold"/>
              </a:rPr>
              <a:t>들어주셔서</a:t>
            </a:r>
            <a:r>
              <a:rPr lang="en-US" sz="7073" b="false" i="false" u="none" strike="noStrike">
                <a:solidFill>
                  <a:srgbClr val="C9991C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C9991C"/>
                </a:solidFill>
                <a:ea typeface="Pretendard Bold"/>
              </a:rPr>
              <a:t>감사합니다</a:t>
            </a:r>
            <a:r>
              <a:rPr lang="en-US" sz="7073" b="false" i="false" u="none" strike="noStrike">
                <a:solidFill>
                  <a:srgbClr val="C9991C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06400" y="1651000"/>
            <a:ext cx="14541500" cy="12319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152400"/>
            <a:ext cx="58674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418" b="false" i="false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8500" y="3340100"/>
            <a:ext cx="12420600" cy="11303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게임의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제공해주는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도메인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기반의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LLM-RAG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챗봇을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개발</a:t>
            </a:r>
          </a:p>
          <a:p>
            <a:pPr algn="l" lvl="0">
              <a:lnSpc>
                <a:spcPct val="116199"/>
              </a:lnSpc>
            </a:pPr>
            <a:br>
              <a:rPr/>
            </a:b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입문자들이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게임을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플레이하면서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수집하게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될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캐릭터들에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티어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지니고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획득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방법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캐릭터별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키워드에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설명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하는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목적</a:t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EX) A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? B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? -&gt; QA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템플릿에서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문서의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내용들중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등급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공격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레벨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수치등을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고려하여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우선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순위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지정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EX) A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서포트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패시브는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무엇인가요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? -&gt;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문서에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기반으로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문서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내에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하지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앟는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X</a:t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130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112268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418" b="false" i="false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787400" y="3187700"/>
            <a:ext cx="12153900" cy="683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130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112268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418" b="false" i="false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>
                  <p14:trim st="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 rot="0">
            <a:off x="927100" y="3517900"/>
            <a:ext cx="11874500" cy="668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1303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72517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2667000"/>
            <a:ext cx="8407400" cy="436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7302500"/>
            <a:ext cx="81661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72517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4600" y="3352800"/>
            <a:ext cx="9880600" cy="391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121412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2100" y="2806700"/>
            <a:ext cx="10680700" cy="7327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4E0C0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651000"/>
            <a:ext cx="13716000" cy="1055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19100" y="152400"/>
            <a:ext cx="121412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8418" b="false" i="false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false" i="false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8500" y="3670300"/>
            <a:ext cx="12420600" cy="4838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langsmith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합성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데이트셋을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활용하여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15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질문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데이터셋을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해본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응답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거부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1, 6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 9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부정확으로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출력됨</a:t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실제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사용자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만족도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조사와는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편차가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존재함</a:t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-&gt; QA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템플릿으로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조정하여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답을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일치시켰을때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와는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것과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달리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,  retriver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검색기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객체가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판단한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부분은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높지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false" i="false" u="none" strike="noStrike">
                <a:solidFill>
                  <a:srgbClr val="9E9E9E"/>
                </a:solidFill>
                <a:ea typeface="Pretendard Regular"/>
              </a:rPr>
              <a:t>않음</a:t>
            </a:r>
            <a:r>
              <a:rPr lang="en-US" sz="3028" b="false" i="false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028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